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0" r:id="rId2"/>
    <p:sldId id="301" r:id="rId3"/>
    <p:sldId id="311" r:id="rId4"/>
    <p:sldId id="297" r:id="rId5"/>
    <p:sldId id="302" r:id="rId6"/>
    <p:sldId id="303" r:id="rId7"/>
    <p:sldId id="304" r:id="rId8"/>
    <p:sldId id="310" r:id="rId9"/>
    <p:sldId id="306" r:id="rId10"/>
    <p:sldId id="309" r:id="rId11"/>
    <p:sldId id="305" r:id="rId12"/>
    <p:sldId id="312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D8CF8"/>
    <a:srgbClr val="243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/>
    <p:restoredTop sz="94683"/>
  </p:normalViewPr>
  <p:slideViewPr>
    <p:cSldViewPr snapToGrid="0" snapToObjects="1">
      <p:cViewPr varScale="1">
        <p:scale>
          <a:sx n="110" d="100"/>
          <a:sy n="110" d="100"/>
        </p:scale>
        <p:origin x="564" y="80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E56A-84A3-ED47-A590-332B62B08B78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252F-7875-2944-B355-FFAB141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C1D04-7C21-492A-8D4A-E72564014A6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25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414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57474"/>
            <a:ext cx="3932237" cy="32115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6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kkeessa mukana">
    <p:bg>
      <p:bgPr>
        <a:solidFill>
          <a:schemeClr val="bg1">
            <a:lumMod val="9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60" y="2783901"/>
            <a:ext cx="1402654" cy="40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4" y="3509880"/>
            <a:ext cx="1402654" cy="34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056" y="3702785"/>
            <a:ext cx="1402654" cy="18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28" y="2783902"/>
            <a:ext cx="797334" cy="300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121" y="2783902"/>
            <a:ext cx="656546" cy="381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377" y="3586686"/>
            <a:ext cx="746424" cy="387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452" y="3651710"/>
            <a:ext cx="862042" cy="287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106" y="2801905"/>
            <a:ext cx="1402654" cy="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6D8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870576"/>
            <a:ext cx="12192000" cy="987424"/>
          </a:xfrm>
          <a:prstGeom prst="rect">
            <a:avLst/>
          </a:prstGeom>
          <a:solidFill>
            <a:srgbClr val="6D8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/>
          <a:lstStyle>
            <a:lvl1pPr>
              <a:defRPr>
                <a:solidFill>
                  <a:srgbClr val="243D96"/>
                </a:solidFill>
              </a:defRPr>
            </a:lvl1pPr>
            <a:lvl2pPr>
              <a:defRPr>
                <a:solidFill>
                  <a:srgbClr val="243D96"/>
                </a:solidFill>
              </a:defRPr>
            </a:lvl2pPr>
            <a:lvl3pPr>
              <a:defRPr>
                <a:solidFill>
                  <a:srgbClr val="243D96"/>
                </a:solidFill>
              </a:defRPr>
            </a:lvl3pPr>
            <a:lvl4pPr>
              <a:defRPr>
                <a:solidFill>
                  <a:srgbClr val="243D96"/>
                </a:solidFill>
              </a:defRPr>
            </a:lvl4pPr>
            <a:lvl5pPr>
              <a:defRPr>
                <a:solidFill>
                  <a:srgbClr val="243D96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2538" cy="3889375"/>
          </a:xfrm>
        </p:spPr>
        <p:txBody>
          <a:bodyPr/>
          <a:lstStyle>
            <a:lvl1pPr>
              <a:defRPr>
                <a:solidFill>
                  <a:srgbClr val="243D96"/>
                </a:solidFill>
              </a:defRPr>
            </a:lvl1pPr>
            <a:lvl2pPr>
              <a:defRPr>
                <a:solidFill>
                  <a:srgbClr val="243D96"/>
                </a:solidFill>
              </a:defRPr>
            </a:lvl2pPr>
            <a:lvl3pPr>
              <a:defRPr>
                <a:solidFill>
                  <a:srgbClr val="243D96"/>
                </a:solidFill>
              </a:defRPr>
            </a:lvl3pPr>
            <a:lvl4pPr>
              <a:defRPr>
                <a:solidFill>
                  <a:srgbClr val="243D96"/>
                </a:solidFill>
              </a:defRPr>
            </a:lvl4pPr>
            <a:lvl5pPr>
              <a:defRPr>
                <a:solidFill>
                  <a:srgbClr val="243D96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86500" y="1825625"/>
            <a:ext cx="5067300" cy="388937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4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9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6D8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4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870576"/>
            <a:ext cx="12192000" cy="987424"/>
          </a:xfrm>
          <a:prstGeom prst="rect">
            <a:avLst/>
          </a:prstGeom>
          <a:solidFill>
            <a:srgbClr val="6D8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368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368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3D141-2387-43A7-A22D-678920F5D8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57" y="6107443"/>
            <a:ext cx="1315152" cy="4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9" r:id="rId4"/>
    <p:sldLayoutId id="2147483651" r:id="rId5"/>
    <p:sldLayoutId id="2147483661" r:id="rId6"/>
    <p:sldLayoutId id="2147483652" r:id="rId7"/>
    <p:sldLayoutId id="2147483658" r:id="rId8"/>
    <p:sldLayoutId id="2147483655" r:id="rId9"/>
    <p:sldLayoutId id="2147483657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43D96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3D96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3D96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3D96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3D96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3D96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55671"/>
            <a:ext cx="12192000" cy="2302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41" y="2413163"/>
            <a:ext cx="6472518" cy="20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Screen Shot 2017-05-04 at 19.01.26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761" y="980728"/>
            <a:ext cx="1178395" cy="648072"/>
          </a:xfrm>
        </p:spPr>
      </p:pic>
      <p:pic>
        <p:nvPicPr>
          <p:cNvPr id="22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793" y="1556792"/>
            <a:ext cx="1178395" cy="648072"/>
          </a:xfrm>
          <a:prstGeom prst="rect">
            <a:avLst/>
          </a:prstGeom>
        </p:spPr>
      </p:pic>
      <p:pic>
        <p:nvPicPr>
          <p:cNvPr id="23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3753" y="2204864"/>
            <a:ext cx="1178395" cy="648072"/>
          </a:xfrm>
          <a:prstGeom prst="rect">
            <a:avLst/>
          </a:prstGeom>
        </p:spPr>
      </p:pic>
      <p:pic>
        <p:nvPicPr>
          <p:cNvPr id="24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145" y="5517232"/>
            <a:ext cx="1178395" cy="648072"/>
          </a:xfrm>
          <a:prstGeom prst="rect">
            <a:avLst/>
          </a:prstGeom>
        </p:spPr>
      </p:pic>
      <p:pic>
        <p:nvPicPr>
          <p:cNvPr id="25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2177" y="3356992"/>
            <a:ext cx="1178395" cy="648072"/>
          </a:xfrm>
          <a:prstGeom prst="rect">
            <a:avLst/>
          </a:prstGeom>
        </p:spPr>
      </p:pic>
      <p:pic>
        <p:nvPicPr>
          <p:cNvPr id="26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7769" y="3645024"/>
            <a:ext cx="1178395" cy="648072"/>
          </a:xfrm>
          <a:prstGeom prst="rect">
            <a:avLst/>
          </a:prstGeom>
        </p:spPr>
      </p:pic>
      <p:pic>
        <p:nvPicPr>
          <p:cNvPr id="27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1" y="2780928"/>
            <a:ext cx="1178395" cy="648072"/>
          </a:xfrm>
          <a:prstGeom prst="rect">
            <a:avLst/>
          </a:prstGeom>
        </p:spPr>
      </p:pic>
      <p:pic>
        <p:nvPicPr>
          <p:cNvPr id="28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1865" y="5445224"/>
            <a:ext cx="1178395" cy="648072"/>
          </a:xfrm>
          <a:prstGeom prst="rect">
            <a:avLst/>
          </a:prstGeom>
        </p:spPr>
      </p:pic>
      <p:pic>
        <p:nvPicPr>
          <p:cNvPr id="29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9737" y="5949280"/>
            <a:ext cx="1178395" cy="648072"/>
          </a:xfrm>
          <a:prstGeom prst="rect">
            <a:avLst/>
          </a:prstGeom>
        </p:spPr>
      </p:pic>
      <p:pic>
        <p:nvPicPr>
          <p:cNvPr id="30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6281" y="5661248"/>
            <a:ext cx="1178395" cy="648072"/>
          </a:xfrm>
          <a:prstGeom prst="rect">
            <a:avLst/>
          </a:prstGeom>
        </p:spPr>
      </p:pic>
      <p:pic>
        <p:nvPicPr>
          <p:cNvPr id="31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8329" y="548680"/>
            <a:ext cx="1178395" cy="648072"/>
          </a:xfrm>
          <a:prstGeom prst="rect">
            <a:avLst/>
          </a:prstGeom>
        </p:spPr>
      </p:pic>
      <p:pic>
        <p:nvPicPr>
          <p:cNvPr id="32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513" y="2996952"/>
            <a:ext cx="1178395" cy="648072"/>
          </a:xfrm>
          <a:prstGeom prst="rect">
            <a:avLst/>
          </a:prstGeom>
        </p:spPr>
      </p:pic>
      <p:pic>
        <p:nvPicPr>
          <p:cNvPr id="33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1505" y="404664"/>
            <a:ext cx="1178395" cy="648072"/>
          </a:xfrm>
          <a:prstGeom prst="rect">
            <a:avLst/>
          </a:prstGeom>
        </p:spPr>
      </p:pic>
      <p:pic>
        <p:nvPicPr>
          <p:cNvPr id="34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8209" y="3573016"/>
            <a:ext cx="1178395" cy="648072"/>
          </a:xfrm>
          <a:prstGeom prst="rect">
            <a:avLst/>
          </a:prstGeom>
        </p:spPr>
      </p:pic>
      <p:pic>
        <p:nvPicPr>
          <p:cNvPr id="35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9777" y="332656"/>
            <a:ext cx="1178395" cy="648072"/>
          </a:xfrm>
          <a:prstGeom prst="rect">
            <a:avLst/>
          </a:prstGeom>
        </p:spPr>
      </p:pic>
      <p:pic>
        <p:nvPicPr>
          <p:cNvPr id="36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561" y="5589240"/>
            <a:ext cx="1178395" cy="648072"/>
          </a:xfrm>
          <a:prstGeom prst="rect">
            <a:avLst/>
          </a:prstGeom>
        </p:spPr>
      </p:pic>
      <p:pic>
        <p:nvPicPr>
          <p:cNvPr id="37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009" y="5517232"/>
            <a:ext cx="1178395" cy="648072"/>
          </a:xfrm>
          <a:prstGeom prst="rect">
            <a:avLst/>
          </a:prstGeom>
        </p:spPr>
      </p:pic>
      <p:pic>
        <p:nvPicPr>
          <p:cNvPr id="38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3953" y="692696"/>
            <a:ext cx="1178395" cy="648072"/>
          </a:xfrm>
          <a:prstGeom prst="rect">
            <a:avLst/>
          </a:prstGeom>
        </p:spPr>
      </p:pic>
      <p:pic>
        <p:nvPicPr>
          <p:cNvPr id="39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225" y="4725144"/>
            <a:ext cx="1178395" cy="648072"/>
          </a:xfrm>
          <a:prstGeom prst="rect">
            <a:avLst/>
          </a:prstGeom>
        </p:spPr>
      </p:pic>
      <p:pic>
        <p:nvPicPr>
          <p:cNvPr id="40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065" y="2132856"/>
            <a:ext cx="1178395" cy="648072"/>
          </a:xfrm>
          <a:prstGeom prst="rect">
            <a:avLst/>
          </a:prstGeom>
        </p:spPr>
      </p:pic>
      <p:pic>
        <p:nvPicPr>
          <p:cNvPr id="41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4233" y="2708920"/>
            <a:ext cx="1178395" cy="648072"/>
          </a:xfrm>
          <a:prstGeom prst="rect">
            <a:avLst/>
          </a:prstGeom>
        </p:spPr>
      </p:pic>
      <p:pic>
        <p:nvPicPr>
          <p:cNvPr id="42" name="Content Placeholder 20" descr="Screen Shot 2017-05-04 at 19.01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6161" y="1052736"/>
            <a:ext cx="1178395" cy="648072"/>
          </a:xfrm>
          <a:prstGeom prst="rect">
            <a:avLst/>
          </a:prstGeom>
        </p:spPr>
      </p:pic>
      <p:pic>
        <p:nvPicPr>
          <p:cNvPr id="43" name="Picture 42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1052737"/>
            <a:ext cx="576064" cy="816091"/>
          </a:xfrm>
          <a:prstGeom prst="rect">
            <a:avLst/>
          </a:prstGeom>
        </p:spPr>
      </p:pic>
      <p:pic>
        <p:nvPicPr>
          <p:cNvPr id="44" name="Picture 43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1772817"/>
            <a:ext cx="576064" cy="816091"/>
          </a:xfrm>
          <a:prstGeom prst="rect">
            <a:avLst/>
          </a:prstGeom>
        </p:spPr>
      </p:pic>
      <p:pic>
        <p:nvPicPr>
          <p:cNvPr id="45" name="Picture 44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1268761"/>
            <a:ext cx="576064" cy="816091"/>
          </a:xfrm>
          <a:prstGeom prst="rect">
            <a:avLst/>
          </a:prstGeom>
        </p:spPr>
      </p:pic>
      <p:pic>
        <p:nvPicPr>
          <p:cNvPr id="46" name="Picture 45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260649"/>
            <a:ext cx="576064" cy="816091"/>
          </a:xfrm>
          <a:prstGeom prst="rect">
            <a:avLst/>
          </a:prstGeom>
        </p:spPr>
      </p:pic>
      <p:pic>
        <p:nvPicPr>
          <p:cNvPr id="47" name="Picture 46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636913"/>
            <a:ext cx="576064" cy="816091"/>
          </a:xfrm>
          <a:prstGeom prst="rect">
            <a:avLst/>
          </a:prstGeom>
        </p:spPr>
      </p:pic>
      <p:pic>
        <p:nvPicPr>
          <p:cNvPr id="48" name="Picture 47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3933057"/>
            <a:ext cx="576064" cy="816091"/>
          </a:xfrm>
          <a:prstGeom prst="rect">
            <a:avLst/>
          </a:prstGeom>
        </p:spPr>
      </p:pic>
      <p:pic>
        <p:nvPicPr>
          <p:cNvPr id="49" name="Picture 48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3573017"/>
            <a:ext cx="576064" cy="816091"/>
          </a:xfrm>
          <a:prstGeom prst="rect">
            <a:avLst/>
          </a:prstGeom>
        </p:spPr>
      </p:pic>
      <p:pic>
        <p:nvPicPr>
          <p:cNvPr id="50" name="Picture 49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2924945"/>
            <a:ext cx="576064" cy="816091"/>
          </a:xfrm>
          <a:prstGeom prst="rect">
            <a:avLst/>
          </a:prstGeom>
        </p:spPr>
      </p:pic>
      <p:pic>
        <p:nvPicPr>
          <p:cNvPr id="51" name="Picture 50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8" y="4725145"/>
            <a:ext cx="576064" cy="816091"/>
          </a:xfrm>
          <a:prstGeom prst="rect">
            <a:avLst/>
          </a:prstGeom>
        </p:spPr>
      </p:pic>
      <p:pic>
        <p:nvPicPr>
          <p:cNvPr id="52" name="Picture 51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4509121"/>
            <a:ext cx="576064" cy="816091"/>
          </a:xfrm>
          <a:prstGeom prst="rect">
            <a:avLst/>
          </a:prstGeom>
        </p:spPr>
      </p:pic>
      <p:pic>
        <p:nvPicPr>
          <p:cNvPr id="53" name="Picture 52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93097"/>
            <a:ext cx="576064" cy="816091"/>
          </a:xfrm>
          <a:prstGeom prst="rect">
            <a:avLst/>
          </a:prstGeom>
        </p:spPr>
      </p:pic>
      <p:pic>
        <p:nvPicPr>
          <p:cNvPr id="54" name="Picture 53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4509121"/>
            <a:ext cx="576064" cy="816091"/>
          </a:xfrm>
          <a:prstGeom prst="rect">
            <a:avLst/>
          </a:prstGeom>
        </p:spPr>
      </p:pic>
      <p:pic>
        <p:nvPicPr>
          <p:cNvPr id="55" name="Picture 54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60" y="2060849"/>
            <a:ext cx="576064" cy="816091"/>
          </a:xfrm>
          <a:prstGeom prst="rect">
            <a:avLst/>
          </a:prstGeom>
        </p:spPr>
      </p:pic>
      <p:pic>
        <p:nvPicPr>
          <p:cNvPr id="56" name="Picture 55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268761"/>
            <a:ext cx="576064" cy="816091"/>
          </a:xfrm>
          <a:prstGeom prst="rect">
            <a:avLst/>
          </a:prstGeom>
        </p:spPr>
      </p:pic>
      <p:pic>
        <p:nvPicPr>
          <p:cNvPr id="57" name="Picture 56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980729"/>
            <a:ext cx="576064" cy="816091"/>
          </a:xfrm>
          <a:prstGeom prst="rect">
            <a:avLst/>
          </a:prstGeom>
        </p:spPr>
      </p:pic>
      <p:pic>
        <p:nvPicPr>
          <p:cNvPr id="58" name="Picture 57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368" y="4149081"/>
            <a:ext cx="576064" cy="816091"/>
          </a:xfrm>
          <a:prstGeom prst="rect">
            <a:avLst/>
          </a:prstGeom>
        </p:spPr>
      </p:pic>
      <p:pic>
        <p:nvPicPr>
          <p:cNvPr id="59" name="Picture 58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1628801"/>
            <a:ext cx="576064" cy="816091"/>
          </a:xfrm>
          <a:prstGeom prst="rect">
            <a:avLst/>
          </a:prstGeom>
        </p:spPr>
      </p:pic>
      <p:pic>
        <p:nvPicPr>
          <p:cNvPr id="60" name="Picture 59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8" y="1484785"/>
            <a:ext cx="576064" cy="816091"/>
          </a:xfrm>
          <a:prstGeom prst="rect">
            <a:avLst/>
          </a:prstGeom>
        </p:spPr>
      </p:pic>
      <p:pic>
        <p:nvPicPr>
          <p:cNvPr id="61" name="Picture 60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1196753"/>
            <a:ext cx="576064" cy="816091"/>
          </a:xfrm>
          <a:prstGeom prst="rect">
            <a:avLst/>
          </a:prstGeom>
        </p:spPr>
      </p:pic>
      <p:pic>
        <p:nvPicPr>
          <p:cNvPr id="62" name="Picture 61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144" y="4308377"/>
            <a:ext cx="576064" cy="816091"/>
          </a:xfrm>
          <a:prstGeom prst="rect">
            <a:avLst/>
          </a:prstGeom>
        </p:spPr>
      </p:pic>
      <p:pic>
        <p:nvPicPr>
          <p:cNvPr id="63" name="Picture 62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3501009"/>
            <a:ext cx="576064" cy="816091"/>
          </a:xfrm>
          <a:prstGeom prst="rect">
            <a:avLst/>
          </a:prstGeom>
        </p:spPr>
      </p:pic>
      <p:pic>
        <p:nvPicPr>
          <p:cNvPr id="64" name="Picture 63" descr="Screen Shot 2017-05-04 at 19.02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636913"/>
            <a:ext cx="576064" cy="816091"/>
          </a:xfrm>
          <a:prstGeom prst="rect">
            <a:avLst/>
          </a:prstGeom>
        </p:spPr>
      </p:pic>
      <p:pic>
        <p:nvPicPr>
          <p:cNvPr id="65" name="Picture 64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1" y="3429000"/>
            <a:ext cx="359257" cy="648072"/>
          </a:xfrm>
          <a:prstGeom prst="rect">
            <a:avLst/>
          </a:prstGeom>
        </p:spPr>
      </p:pic>
      <p:pic>
        <p:nvPicPr>
          <p:cNvPr id="66" name="Picture 65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1" y="2708920"/>
            <a:ext cx="359257" cy="648072"/>
          </a:xfrm>
          <a:prstGeom prst="rect">
            <a:avLst/>
          </a:prstGeom>
        </p:spPr>
      </p:pic>
      <p:pic>
        <p:nvPicPr>
          <p:cNvPr id="67" name="Picture 66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61" y="3717032"/>
            <a:ext cx="359257" cy="648072"/>
          </a:xfrm>
          <a:prstGeom prst="rect">
            <a:avLst/>
          </a:prstGeom>
        </p:spPr>
      </p:pic>
      <p:pic>
        <p:nvPicPr>
          <p:cNvPr id="68" name="Picture 67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7" y="3284984"/>
            <a:ext cx="359257" cy="648072"/>
          </a:xfrm>
          <a:prstGeom prst="rect">
            <a:avLst/>
          </a:prstGeom>
        </p:spPr>
      </p:pic>
      <p:pic>
        <p:nvPicPr>
          <p:cNvPr id="69" name="Picture 68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7" y="5445224"/>
            <a:ext cx="359257" cy="648072"/>
          </a:xfrm>
          <a:prstGeom prst="rect">
            <a:avLst/>
          </a:prstGeom>
        </p:spPr>
      </p:pic>
      <p:pic>
        <p:nvPicPr>
          <p:cNvPr id="70" name="Picture 69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9" y="1196752"/>
            <a:ext cx="359257" cy="648072"/>
          </a:xfrm>
          <a:prstGeom prst="rect">
            <a:avLst/>
          </a:prstGeom>
        </p:spPr>
      </p:pic>
      <p:pic>
        <p:nvPicPr>
          <p:cNvPr id="71" name="Picture 70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7" y="4869160"/>
            <a:ext cx="359257" cy="648072"/>
          </a:xfrm>
          <a:prstGeom prst="rect">
            <a:avLst/>
          </a:prstGeom>
        </p:spPr>
      </p:pic>
      <p:pic>
        <p:nvPicPr>
          <p:cNvPr id="72" name="Picture 71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3" y="4149080"/>
            <a:ext cx="359257" cy="648072"/>
          </a:xfrm>
          <a:prstGeom prst="rect">
            <a:avLst/>
          </a:prstGeom>
        </p:spPr>
      </p:pic>
      <p:pic>
        <p:nvPicPr>
          <p:cNvPr id="73" name="Picture 72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9" y="3861048"/>
            <a:ext cx="359257" cy="648072"/>
          </a:xfrm>
          <a:prstGeom prst="rect">
            <a:avLst/>
          </a:prstGeom>
        </p:spPr>
      </p:pic>
      <p:pic>
        <p:nvPicPr>
          <p:cNvPr id="74" name="Picture 73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21" y="4941168"/>
            <a:ext cx="359257" cy="648072"/>
          </a:xfrm>
          <a:prstGeom prst="rect">
            <a:avLst/>
          </a:prstGeom>
        </p:spPr>
      </p:pic>
      <p:pic>
        <p:nvPicPr>
          <p:cNvPr id="75" name="Picture 74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3" y="5013176"/>
            <a:ext cx="359257" cy="648072"/>
          </a:xfrm>
          <a:prstGeom prst="rect">
            <a:avLst/>
          </a:prstGeom>
        </p:spPr>
      </p:pic>
      <p:pic>
        <p:nvPicPr>
          <p:cNvPr id="76" name="Picture 75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9" y="3789040"/>
            <a:ext cx="359257" cy="648072"/>
          </a:xfrm>
          <a:prstGeom prst="rect">
            <a:avLst/>
          </a:prstGeom>
        </p:spPr>
      </p:pic>
      <p:pic>
        <p:nvPicPr>
          <p:cNvPr id="77" name="Picture 76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5" y="476672"/>
            <a:ext cx="359257" cy="648072"/>
          </a:xfrm>
          <a:prstGeom prst="rect">
            <a:avLst/>
          </a:prstGeom>
        </p:spPr>
      </p:pic>
      <p:pic>
        <p:nvPicPr>
          <p:cNvPr id="78" name="Picture 77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5" y="1916832"/>
            <a:ext cx="359257" cy="648072"/>
          </a:xfrm>
          <a:prstGeom prst="rect">
            <a:avLst/>
          </a:prstGeom>
        </p:spPr>
      </p:pic>
      <p:pic>
        <p:nvPicPr>
          <p:cNvPr id="79" name="Picture 78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7" y="260648"/>
            <a:ext cx="359257" cy="648072"/>
          </a:xfrm>
          <a:prstGeom prst="rect">
            <a:avLst/>
          </a:prstGeom>
        </p:spPr>
      </p:pic>
      <p:pic>
        <p:nvPicPr>
          <p:cNvPr id="80" name="Picture 79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21" y="116632"/>
            <a:ext cx="359257" cy="648072"/>
          </a:xfrm>
          <a:prstGeom prst="rect">
            <a:avLst/>
          </a:prstGeom>
        </p:spPr>
      </p:pic>
      <p:pic>
        <p:nvPicPr>
          <p:cNvPr id="81" name="Picture 80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5" y="548680"/>
            <a:ext cx="359257" cy="648072"/>
          </a:xfrm>
          <a:prstGeom prst="rect">
            <a:avLst/>
          </a:prstGeom>
        </p:spPr>
      </p:pic>
      <p:pic>
        <p:nvPicPr>
          <p:cNvPr id="82" name="Picture 81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2348880"/>
            <a:ext cx="359257" cy="648072"/>
          </a:xfrm>
          <a:prstGeom prst="rect">
            <a:avLst/>
          </a:prstGeom>
        </p:spPr>
      </p:pic>
      <p:pic>
        <p:nvPicPr>
          <p:cNvPr id="83" name="Picture 82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7" y="1772816"/>
            <a:ext cx="359257" cy="648072"/>
          </a:xfrm>
          <a:prstGeom prst="rect">
            <a:avLst/>
          </a:prstGeom>
        </p:spPr>
      </p:pic>
      <p:pic>
        <p:nvPicPr>
          <p:cNvPr id="84" name="Picture 83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5" y="1556792"/>
            <a:ext cx="359257" cy="648072"/>
          </a:xfrm>
          <a:prstGeom prst="rect">
            <a:avLst/>
          </a:prstGeom>
        </p:spPr>
      </p:pic>
      <p:pic>
        <p:nvPicPr>
          <p:cNvPr id="85" name="Picture 84" descr="Screen Shot 2017-05-04 at 19.03.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5" y="2204864"/>
            <a:ext cx="359257" cy="648072"/>
          </a:xfrm>
          <a:prstGeom prst="rect">
            <a:avLst/>
          </a:prstGeom>
        </p:spPr>
      </p:pic>
      <p:pic>
        <p:nvPicPr>
          <p:cNvPr id="86" name="Picture 85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3356992"/>
            <a:ext cx="576064" cy="648072"/>
          </a:xfrm>
          <a:prstGeom prst="rect">
            <a:avLst/>
          </a:prstGeom>
        </p:spPr>
      </p:pic>
      <p:pic>
        <p:nvPicPr>
          <p:cNvPr id="87" name="Picture 86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1412776"/>
            <a:ext cx="576064" cy="648072"/>
          </a:xfrm>
          <a:prstGeom prst="rect">
            <a:avLst/>
          </a:prstGeom>
        </p:spPr>
      </p:pic>
      <p:pic>
        <p:nvPicPr>
          <p:cNvPr id="88" name="Picture 87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2420888"/>
            <a:ext cx="576064" cy="648072"/>
          </a:xfrm>
          <a:prstGeom prst="rect">
            <a:avLst/>
          </a:prstGeom>
        </p:spPr>
      </p:pic>
      <p:pic>
        <p:nvPicPr>
          <p:cNvPr id="89" name="Picture 88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4365104"/>
            <a:ext cx="576064" cy="648072"/>
          </a:xfrm>
          <a:prstGeom prst="rect">
            <a:avLst/>
          </a:prstGeom>
        </p:spPr>
      </p:pic>
      <p:pic>
        <p:nvPicPr>
          <p:cNvPr id="90" name="Picture 89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4005064"/>
            <a:ext cx="576064" cy="648072"/>
          </a:xfrm>
          <a:prstGeom prst="rect">
            <a:avLst/>
          </a:prstGeom>
        </p:spPr>
      </p:pic>
      <p:pic>
        <p:nvPicPr>
          <p:cNvPr id="91" name="Picture 90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4" y="2996952"/>
            <a:ext cx="576064" cy="648072"/>
          </a:xfrm>
          <a:prstGeom prst="rect">
            <a:avLst/>
          </a:prstGeom>
        </p:spPr>
      </p:pic>
      <p:pic>
        <p:nvPicPr>
          <p:cNvPr id="92" name="Picture 91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332656"/>
            <a:ext cx="576064" cy="648072"/>
          </a:xfrm>
          <a:prstGeom prst="rect">
            <a:avLst/>
          </a:prstGeom>
        </p:spPr>
      </p:pic>
      <p:pic>
        <p:nvPicPr>
          <p:cNvPr id="93" name="Picture 92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4" y="1052736"/>
            <a:ext cx="576064" cy="648072"/>
          </a:xfrm>
          <a:prstGeom prst="rect">
            <a:avLst/>
          </a:prstGeom>
        </p:spPr>
      </p:pic>
      <p:pic>
        <p:nvPicPr>
          <p:cNvPr id="94" name="Picture 93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4077072"/>
            <a:ext cx="576064" cy="648072"/>
          </a:xfrm>
          <a:prstGeom prst="rect">
            <a:avLst/>
          </a:prstGeom>
        </p:spPr>
      </p:pic>
      <p:pic>
        <p:nvPicPr>
          <p:cNvPr id="95" name="Picture 94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2492896"/>
            <a:ext cx="576064" cy="648072"/>
          </a:xfrm>
          <a:prstGeom prst="rect">
            <a:avLst/>
          </a:prstGeom>
        </p:spPr>
      </p:pic>
      <p:pic>
        <p:nvPicPr>
          <p:cNvPr id="96" name="Picture 95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2852936"/>
            <a:ext cx="576064" cy="648072"/>
          </a:xfrm>
          <a:prstGeom prst="rect">
            <a:avLst/>
          </a:prstGeom>
        </p:spPr>
      </p:pic>
      <p:pic>
        <p:nvPicPr>
          <p:cNvPr id="97" name="Picture 96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6" y="1124744"/>
            <a:ext cx="576064" cy="648072"/>
          </a:xfrm>
          <a:prstGeom prst="rect">
            <a:avLst/>
          </a:prstGeom>
        </p:spPr>
      </p:pic>
      <p:pic>
        <p:nvPicPr>
          <p:cNvPr id="98" name="Picture 97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4077072"/>
            <a:ext cx="576064" cy="648072"/>
          </a:xfrm>
          <a:prstGeom prst="rect">
            <a:avLst/>
          </a:prstGeom>
        </p:spPr>
      </p:pic>
      <p:pic>
        <p:nvPicPr>
          <p:cNvPr id="99" name="Picture 98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3356992"/>
            <a:ext cx="576064" cy="648072"/>
          </a:xfrm>
          <a:prstGeom prst="rect">
            <a:avLst/>
          </a:prstGeom>
        </p:spPr>
      </p:pic>
      <p:pic>
        <p:nvPicPr>
          <p:cNvPr id="100" name="Picture 99" descr="Screen Shot 2017-05-04 at 19.03.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2" y="4365104"/>
            <a:ext cx="576064" cy="648072"/>
          </a:xfrm>
          <a:prstGeom prst="rect">
            <a:avLst/>
          </a:prstGeom>
        </p:spPr>
      </p:pic>
      <p:sp>
        <p:nvSpPr>
          <p:cNvPr id="101" name="Donut 100"/>
          <p:cNvSpPr/>
          <p:nvPr/>
        </p:nvSpPr>
        <p:spPr>
          <a:xfrm>
            <a:off x="3647728" y="2132856"/>
            <a:ext cx="792088" cy="79208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737" y="6079159"/>
            <a:ext cx="2230016" cy="721028"/>
          </a:xfrm>
          <a:prstGeom prst="rect">
            <a:avLst/>
          </a:prstGeom>
        </p:spPr>
      </p:pic>
      <p:pic>
        <p:nvPicPr>
          <p:cNvPr id="103" name="Picture 102" descr="Screen Shot 2017-05-04 at 19.03.12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032" y="2190880"/>
            <a:ext cx="359257" cy="64807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4" y="6217248"/>
            <a:ext cx="3339999" cy="56660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483" y="6196756"/>
            <a:ext cx="1522598" cy="648834"/>
          </a:xfrm>
          <a:prstGeom prst="rect">
            <a:avLst/>
          </a:prstGeom>
        </p:spPr>
      </p:pic>
      <p:pic>
        <p:nvPicPr>
          <p:cNvPr id="106" name="Picture 2" descr="http://downloads.hyperin.com/hyperin-portal/imageserver/tenants/14435/hus-lab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21" b="17711"/>
          <a:stretch/>
        </p:blipFill>
        <p:spPr bwMode="auto">
          <a:xfrm>
            <a:off x="4931151" y="6289255"/>
            <a:ext cx="1943100" cy="5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41E1-2861-4821-8D20-AA3C3C342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Juha Jääskeläinen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922D8F-766D-4624-9572-FF251887C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Professori, ylilääkäri</a:t>
            </a:r>
          </a:p>
          <a:p>
            <a:r>
              <a:rPr lang="fi-FI" dirty="0"/>
              <a:t>Neurokirurgia/KYS Neurokeskus</a:t>
            </a:r>
          </a:p>
        </p:txBody>
      </p:sp>
    </p:spTree>
    <p:extLst>
      <p:ext uri="{BB962C8B-B14F-4D97-AF65-F5344CB8AC3E}">
        <p14:creationId xmlns:p14="http://schemas.microsoft.com/office/powerpoint/2010/main" val="39214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31704" y="305118"/>
            <a:ext cx="740871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39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 dirty="0"/>
              <a:t>Itä-Suomen osavaltio </a:t>
            </a:r>
            <a:r>
              <a:rPr lang="fi-FI" altLang="fi-FI" sz="2000" dirty="0"/>
              <a:t>– Syöpäkeskus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dirty="0"/>
              <a:t>Genomikeskus Biopankki Neurokeskus – Itä-Suomen yliopistollinen sairaala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dirty="0"/>
              <a:t>Onkologiaryhmät – hoitopolut ja etäyhteydet kuntoon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280602"/>
            <a:ext cx="7632848" cy="55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0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5560" y="116632"/>
            <a:ext cx="828092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39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60650"/>
            <a:ext cx="7743564" cy="65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9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41E1-2861-4821-8D20-AA3C3C342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Jukka Westermarck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9F3303-97ED-462D-A170-F442C95E3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Professori</a:t>
            </a:r>
          </a:p>
          <a:p>
            <a:r>
              <a:rPr lang="fi-FI" dirty="0"/>
              <a:t>Turun yliopisto</a:t>
            </a:r>
          </a:p>
        </p:txBody>
      </p:sp>
    </p:spTree>
    <p:extLst>
      <p:ext uri="{BB962C8B-B14F-4D97-AF65-F5344CB8AC3E}">
        <p14:creationId xmlns:p14="http://schemas.microsoft.com/office/powerpoint/2010/main" val="323542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44181"/>
              </p:ext>
            </p:extLst>
          </p:nvPr>
        </p:nvGraphicFramePr>
        <p:xfrm>
          <a:off x="5914585" y="2816361"/>
          <a:ext cx="5973056" cy="335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8669263" imgH="4419983" progId="Excel.Chart.8">
                  <p:embed/>
                </p:oleObj>
              </mc:Choice>
              <mc:Fallback>
                <p:oleObj r:id="rId3" imgW="8669263" imgH="4419983" progId="Excel.Chart.8">
                  <p:embed/>
                  <p:pic>
                    <p:nvPicPr>
                      <p:cNvPr id="5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585" y="2816361"/>
                        <a:ext cx="5973056" cy="3351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635487" y="1951886"/>
            <a:ext cx="649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2000" dirty="0">
                <a:solidFill>
                  <a:srgbClr val="040404"/>
                </a:solidFill>
              </a:rPr>
              <a:t>Valtionkorvaukset yo-sairaaloille lääkäri- ja hammaslääkäri-koulutukseen ja  yliopistotasoiseen terveyden tutkimukseen</a:t>
            </a:r>
          </a:p>
        </p:txBody>
      </p:sp>
      <p:pic>
        <p:nvPicPr>
          <p:cNvPr id="4" name="Content Placeholder 3" descr="aka_vuosikertomus_2014-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5" r="-9855"/>
          <a:stretch>
            <a:fillRect/>
          </a:stretch>
        </p:blipFill>
        <p:spPr>
          <a:xfrm>
            <a:off x="-450936" y="2066439"/>
            <a:ext cx="6590990" cy="3624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47" y="5798370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Akatemia</a:t>
            </a:r>
            <a:r>
              <a:rPr lang="en-US" dirty="0"/>
              <a:t>, </a:t>
            </a:r>
            <a:r>
              <a:rPr lang="en-US" dirty="0" err="1"/>
              <a:t>Tieteen</a:t>
            </a:r>
            <a:r>
              <a:rPr lang="en-US" dirty="0"/>
              <a:t> </a:t>
            </a:r>
            <a:r>
              <a:rPr lang="en-US" dirty="0" err="1"/>
              <a:t>tila</a:t>
            </a:r>
            <a:r>
              <a:rPr lang="en-US" dirty="0"/>
              <a:t>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9761"/>
            <a:ext cx="112967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haaveilla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näillä</a:t>
            </a:r>
            <a:r>
              <a:rPr lang="en-US" dirty="0"/>
              <a:t> </a:t>
            </a:r>
            <a:r>
              <a:rPr lang="en-US" dirty="0" err="1"/>
              <a:t>faktoilla</a:t>
            </a:r>
            <a:r>
              <a:rPr lang="en-US" dirty="0"/>
              <a:t> </a:t>
            </a:r>
            <a:r>
              <a:rPr lang="en-US" dirty="0" err="1"/>
              <a:t>Suomesta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tule</a:t>
            </a:r>
            <a:r>
              <a:rPr lang="en-US" dirty="0"/>
              <a:t> </a:t>
            </a:r>
            <a:r>
              <a:rPr lang="en-US" dirty="0" err="1"/>
              <a:t>yksilöllisen</a:t>
            </a:r>
            <a:r>
              <a:rPr lang="en-US" dirty="0"/>
              <a:t> </a:t>
            </a:r>
            <a:r>
              <a:rPr lang="en-US" dirty="0" err="1"/>
              <a:t>syövänhoidon</a:t>
            </a:r>
            <a:r>
              <a:rPr lang="en-US" dirty="0"/>
              <a:t> </a:t>
            </a:r>
            <a:r>
              <a:rPr lang="en-US" dirty="0" err="1"/>
              <a:t>mallimaata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056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41E1-2861-4821-8D20-AA3C3C342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Jussi Koivunen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9F3303-97ED-462D-A170-F442C95E3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Syöpätautien ja sädehoidon erikoislääkäri, dosentti</a:t>
            </a:r>
            <a:br>
              <a:rPr lang="fi-FI" dirty="0"/>
            </a:br>
            <a:r>
              <a:rPr lang="fi-FI" dirty="0"/>
              <a:t>OYS</a:t>
            </a:r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on yksilöllinen syövän hoito onkologinen näkökulmasta?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Yksilöllinen hoitosuunnitelma kaikille potilaille</a:t>
            </a:r>
          </a:p>
          <a:p>
            <a:pPr lvl="1"/>
            <a:r>
              <a:rPr lang="fi-FI" dirty="0"/>
              <a:t>Huomioi potilaan terveyshistorian, psykososiaalisen tuen tarpeen, kasvaimeen liittyvät tekijät ja potilaan omat toiveet</a:t>
            </a:r>
          </a:p>
          <a:p>
            <a:pPr marL="457200" lvl="1" indent="0">
              <a:buNone/>
            </a:pPr>
            <a:endParaRPr lang="fi-FI" dirty="0"/>
          </a:p>
          <a:p>
            <a:pPr lvl="0"/>
            <a:r>
              <a:rPr lang="fi-FI" dirty="0"/>
              <a:t>Potilaan tiivis seuranta </a:t>
            </a:r>
          </a:p>
          <a:p>
            <a:pPr lvl="1"/>
            <a:r>
              <a:rPr lang="fi-FI" dirty="0"/>
              <a:t>hoitojen haittojen, psykososiaalisen tuen tarpeen sekä syövän etenemisen varhaistoteamiseksi ja hoitamiseksi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4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vaaditaan jotta yksilöllinen ja yhdenvertainen hoito voi toteutua?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dirty="0"/>
              <a:t>Tutkimusnäyttöön perustuvat tehokkaat hoitomuodot tarjolla potilaan ekonomisesta statuksesta tai asuinpaikasta riippumatta</a:t>
            </a:r>
          </a:p>
          <a:p>
            <a:pPr lvl="0"/>
            <a:r>
              <a:rPr lang="fi-FI" dirty="0"/>
              <a:t>Tasokas patologia ja riittävät molekyylibiologiset menetelmät kasvaimen karakterisoimiseksi </a:t>
            </a:r>
          </a:p>
          <a:p>
            <a:pPr lvl="0"/>
            <a:r>
              <a:rPr lang="fi-FI" dirty="0"/>
              <a:t>Riittävät resurssit/innovatiiviset menetelmät potilaan seuraamiseksi</a:t>
            </a:r>
          </a:p>
          <a:p>
            <a:pPr lvl="0"/>
            <a:r>
              <a:rPr lang="fi-FI" dirty="0"/>
              <a:t>Riittävät resurssit psykososiaalisen tuen tarjoamiseksi</a:t>
            </a:r>
          </a:p>
          <a:p>
            <a:pPr lvl="0"/>
            <a:r>
              <a:rPr lang="fi-FI" dirty="0"/>
              <a:t>Kliinisiä tutkimuksia joihin potilas voi osallistua asuinpaikasta riippumatta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80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41E1-2861-4821-8D20-AA3C3C342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Mirjami Tran Minh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9F3303-97ED-462D-A170-F442C95E3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Projektikoordinaattori, edunvalvonta-asiantuntija</a:t>
            </a:r>
          </a:p>
          <a:p>
            <a:r>
              <a:rPr lang="fi-FI" dirty="0"/>
              <a:t> Suomen Syöpäpotilaat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717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96D1621-71C1-434A-A2BF-1BAAB0BF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83" y="756035"/>
            <a:ext cx="3338357" cy="48727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185"/>
            <a:ext cx="8141208" cy="4242816"/>
          </a:xfrm>
        </p:spPr>
        <p:txBody>
          <a:bodyPr/>
          <a:lstStyle/>
          <a:p>
            <a:pPr marL="0" indent="0" algn="ctr">
              <a:buNone/>
            </a:pPr>
            <a:r>
              <a:rPr lang="fi-FI" sz="6000" dirty="0"/>
              <a:t>Yksilöllisestä </a:t>
            </a:r>
          </a:p>
          <a:p>
            <a:pPr marL="0" indent="0" algn="ctr">
              <a:buNone/>
            </a:pPr>
            <a:r>
              <a:rPr lang="fi-FI" sz="6000" dirty="0"/>
              <a:t>syövänhoidosta uutta </a:t>
            </a:r>
          </a:p>
          <a:p>
            <a:pPr marL="0" indent="0" algn="ctr">
              <a:buNone/>
            </a:pPr>
            <a:r>
              <a:rPr lang="fi-FI" sz="6000" dirty="0"/>
              <a:t>toivoa potilaille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986036-9108-43EE-A604-71C82AA85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3" y="5605366"/>
            <a:ext cx="10168853" cy="12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41E1-2861-4821-8D20-AA3C3C342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Olli </a:t>
            </a:r>
            <a:r>
              <a:rPr lang="fi-FI" dirty="0" err="1"/>
              <a:t>Carpén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922D8F-766D-4624-9572-FF251887C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Professori, tieteellinen johtaja</a:t>
            </a:r>
          </a:p>
          <a:p>
            <a:r>
              <a:rPr lang="fi-FI" dirty="0"/>
              <a:t>Helsingin Biopankki</a:t>
            </a:r>
          </a:p>
        </p:txBody>
      </p:sp>
    </p:spTree>
    <p:extLst>
      <p:ext uri="{BB962C8B-B14F-4D97-AF65-F5344CB8AC3E}">
        <p14:creationId xmlns:p14="http://schemas.microsoft.com/office/powerpoint/2010/main" val="165279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15716</TotalTime>
  <Words>184</Words>
  <Application>Microsoft Office PowerPoint</Application>
  <PresentationFormat>Widescreen</PresentationFormat>
  <Paragraphs>36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Microsoft Excel Chart</vt:lpstr>
      <vt:lpstr>PowerPoint Presentation</vt:lpstr>
      <vt:lpstr>Jukka Westermarck</vt:lpstr>
      <vt:lpstr>Voimme haaveilla siitä, mutta näillä faktoilla Suomesta ei tule yksilöllisen syövänhoidon mallimaata 2020</vt:lpstr>
      <vt:lpstr>Jussi Koivunen</vt:lpstr>
      <vt:lpstr>Mitä on yksilöllinen syövän hoito onkologinen näkökulmasta?</vt:lpstr>
      <vt:lpstr>Mitä vaaditaan jotta yksilöllinen ja yhdenvertainen hoito voi toteutua?</vt:lpstr>
      <vt:lpstr>Mirjami Tran Minh</vt:lpstr>
      <vt:lpstr>PowerPoint Presentation</vt:lpstr>
      <vt:lpstr>Olli Carpén</vt:lpstr>
      <vt:lpstr>PowerPoint Presentation</vt:lpstr>
      <vt:lpstr>Juha Jääskeläinen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Alkuslide</dc:title>
  <dc:creator>Eetu Blomqvist</dc:creator>
  <cp:lastModifiedBy>Pinja Krook</cp:lastModifiedBy>
  <cp:revision>98</cp:revision>
  <dcterms:created xsi:type="dcterms:W3CDTF">2016-05-19T09:44:40Z</dcterms:created>
  <dcterms:modified xsi:type="dcterms:W3CDTF">2017-09-20T14:13:29Z</dcterms:modified>
</cp:coreProperties>
</file>